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4" r:id="rId1"/>
  </p:sldMasterIdLst>
  <p:notesMasterIdLst>
    <p:notesMasterId r:id="rId18"/>
  </p:notesMasterIdLst>
  <p:sldIdLst>
    <p:sldId id="257" r:id="rId2"/>
    <p:sldId id="260" r:id="rId3"/>
    <p:sldId id="259" r:id="rId4"/>
    <p:sldId id="285" r:id="rId5"/>
    <p:sldId id="281" r:id="rId6"/>
    <p:sldId id="282" r:id="rId7"/>
    <p:sldId id="284" r:id="rId8"/>
    <p:sldId id="283" r:id="rId9"/>
    <p:sldId id="270" r:id="rId10"/>
    <p:sldId id="261" r:id="rId11"/>
    <p:sldId id="262" r:id="rId12"/>
    <p:sldId id="286" r:id="rId13"/>
    <p:sldId id="272" r:id="rId14"/>
    <p:sldId id="273" r:id="rId15"/>
    <p:sldId id="287" r:id="rId16"/>
    <p:sldId id="278" r:id="rId1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4" autoAdjust="0"/>
    <p:restoredTop sz="89228" autoAdjust="0"/>
  </p:normalViewPr>
  <p:slideViewPr>
    <p:cSldViewPr snapToGrid="0">
      <p:cViewPr varScale="1">
        <p:scale>
          <a:sx n="64" d="100"/>
          <a:sy n="64" d="100"/>
        </p:scale>
        <p:origin x="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D7D57-C86A-4A96-B2A6-D54140CF7E1A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ED565-A37C-4591-B5EF-EEC9D2CB45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88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ED565-A37C-4591-B5EF-EEC9D2CB45A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6402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ED565-A37C-4591-B5EF-EEC9D2CB45A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4598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ED565-A37C-4591-B5EF-EEC9D2CB45A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2968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ED565-A37C-4591-B5EF-EEC9D2CB45A9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6459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ED565-A37C-4591-B5EF-EEC9D2CB45A9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5251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ED565-A37C-4591-B5EF-EEC9D2CB45A9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628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ED565-A37C-4591-B5EF-EEC9D2CB45A9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3351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ED565-A37C-4591-B5EF-EEC9D2CB45A9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719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ED565-A37C-4591-B5EF-EEC9D2CB45A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730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ED565-A37C-4591-B5EF-EEC9D2CB45A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276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ED565-A37C-4591-B5EF-EEC9D2CB45A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164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ED565-A37C-4591-B5EF-EEC9D2CB45A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527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ED565-A37C-4591-B5EF-EEC9D2CB45A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37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ED565-A37C-4591-B5EF-EEC9D2CB45A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7411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ED565-A37C-4591-B5EF-EEC9D2CB45A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431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ED565-A37C-4591-B5EF-EEC9D2CB45A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086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D0409B3C-E338-4BDF-8F40-390246F3601E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228CB78-9E32-4A63-8838-244D37A289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19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9B3C-E338-4BDF-8F40-390246F3601E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8CB78-9E32-4A63-8838-244D37A289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589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0409B3C-E338-4BDF-8F40-390246F3601E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228CB78-9E32-4A63-8838-244D37A289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050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0409B3C-E338-4BDF-8F40-390246F3601E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228CB78-9E32-4A63-8838-244D37A2899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755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0409B3C-E338-4BDF-8F40-390246F3601E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228CB78-9E32-4A63-8838-244D37A289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396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9B3C-E338-4BDF-8F40-390246F3601E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8CB78-9E32-4A63-8838-244D37A289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461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9B3C-E338-4BDF-8F40-390246F3601E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8CB78-9E32-4A63-8838-244D37A289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43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9B3C-E338-4BDF-8F40-390246F3601E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8CB78-9E32-4A63-8838-244D37A289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7668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0409B3C-E338-4BDF-8F40-390246F3601E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228CB78-9E32-4A63-8838-244D37A289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50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9B3C-E338-4BDF-8F40-390246F3601E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8CB78-9E32-4A63-8838-244D37A289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127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0409B3C-E338-4BDF-8F40-390246F3601E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228CB78-9E32-4A63-8838-244D37A289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9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9B3C-E338-4BDF-8F40-390246F3601E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8CB78-9E32-4A63-8838-244D37A289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789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9B3C-E338-4BDF-8F40-390246F3601E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8CB78-9E32-4A63-8838-244D37A289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31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9B3C-E338-4BDF-8F40-390246F3601E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8CB78-9E32-4A63-8838-244D37A289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884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9B3C-E338-4BDF-8F40-390246F3601E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8CB78-9E32-4A63-8838-244D37A289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407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9B3C-E338-4BDF-8F40-390246F3601E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8CB78-9E32-4A63-8838-244D37A289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38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9B3C-E338-4BDF-8F40-390246F3601E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8CB78-9E32-4A63-8838-244D37A289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685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09B3C-E338-4BDF-8F40-390246F3601E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8CB78-9E32-4A63-8838-244D37A289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268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  <p:sldLayoutId id="2147484056" r:id="rId2"/>
    <p:sldLayoutId id="2147484057" r:id="rId3"/>
    <p:sldLayoutId id="2147484058" r:id="rId4"/>
    <p:sldLayoutId id="2147484059" r:id="rId5"/>
    <p:sldLayoutId id="2147484060" r:id="rId6"/>
    <p:sldLayoutId id="2147484061" r:id="rId7"/>
    <p:sldLayoutId id="2147484062" r:id="rId8"/>
    <p:sldLayoutId id="2147484063" r:id="rId9"/>
    <p:sldLayoutId id="2147484064" r:id="rId10"/>
    <p:sldLayoutId id="2147484065" r:id="rId11"/>
    <p:sldLayoutId id="2147484066" r:id="rId12"/>
    <p:sldLayoutId id="2147484067" r:id="rId13"/>
    <p:sldLayoutId id="2147484068" r:id="rId14"/>
    <p:sldLayoutId id="2147484069" r:id="rId15"/>
    <p:sldLayoutId id="2147484070" r:id="rId16"/>
    <p:sldLayoutId id="2147484071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../../Downloads/year_1_phonics_screening_check_training_video_640x360.mp4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hyperlink" Target="http://vimeo.com/39441143" TargetMode="Externa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29" y="3782375"/>
            <a:ext cx="12258642" cy="29614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3000" dirty="0">
              <a:latin typeface="SassoonPrimaryInfant" pitchFamily="2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000" dirty="0">
                <a:latin typeface="Comic Sans MS" panose="030F0702030302020204" pitchFamily="66" charset="0"/>
                <a:cs typeface="Arial" panose="020B0604020202020204" pitchFamily="34" charset="0"/>
              </a:rPr>
              <a:t>Teachers – Mrs Turner, Miss </a:t>
            </a:r>
            <a:r>
              <a:rPr lang="en-GB" sz="3000" dirty="0" err="1">
                <a:latin typeface="Comic Sans MS" panose="030F0702030302020204" pitchFamily="66" charset="0"/>
                <a:cs typeface="Arial" panose="020B0604020202020204" pitchFamily="34" charset="0"/>
              </a:rPr>
              <a:t>Hirst</a:t>
            </a:r>
            <a:r>
              <a:rPr lang="en-GB" sz="3000" dirty="0">
                <a:latin typeface="Comic Sans MS" panose="030F0702030302020204" pitchFamily="66" charset="0"/>
                <a:cs typeface="Arial" panose="020B0604020202020204" pitchFamily="34" charset="0"/>
              </a:rPr>
              <a:t>, Miss Wight, Miss </a:t>
            </a:r>
            <a:r>
              <a:rPr lang="en-GB" sz="3000" dirty="0" err="1">
                <a:latin typeface="Comic Sans MS" panose="030F0702030302020204" pitchFamily="66" charset="0"/>
                <a:cs typeface="Arial" panose="020B0604020202020204" pitchFamily="34" charset="0"/>
              </a:rPr>
              <a:t>Butunoi</a:t>
            </a:r>
            <a:endParaRPr lang="en-GB" sz="30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800" dirty="0">
                <a:latin typeface="Comic Sans MS" panose="030F0702030302020204" pitchFamily="66" charset="0"/>
                <a:cs typeface="Arial" panose="020B0604020202020204" pitchFamily="34" charset="0"/>
              </a:rPr>
              <a:t>Teaching Assistants – Mrs </a:t>
            </a:r>
            <a:r>
              <a:rPr lang="en-GB" sz="2800" dirty="0" err="1">
                <a:latin typeface="Comic Sans MS" panose="030F0702030302020204" pitchFamily="66" charset="0"/>
                <a:cs typeface="Arial" panose="020B0604020202020204" pitchFamily="34" charset="0"/>
              </a:rPr>
              <a:t>Hillyard</a:t>
            </a:r>
            <a:r>
              <a:rPr lang="en-GB" sz="2800" dirty="0">
                <a:latin typeface="Comic Sans MS" panose="030F0702030302020204" pitchFamily="66" charset="0"/>
                <a:cs typeface="Arial" panose="020B0604020202020204" pitchFamily="34" charset="0"/>
              </a:rPr>
              <a:t>, Miss Gorman, Mrs </a:t>
            </a:r>
            <a:r>
              <a:rPr lang="en-GB" sz="2800" dirty="0" err="1">
                <a:latin typeface="Comic Sans MS" panose="030F0702030302020204" pitchFamily="66" charset="0"/>
                <a:cs typeface="Arial" panose="020B0604020202020204" pitchFamily="34" charset="0"/>
              </a:rPr>
              <a:t>Tamcken</a:t>
            </a:r>
            <a:r>
              <a:rPr lang="en-GB" sz="2800" dirty="0">
                <a:latin typeface="Comic Sans MS" panose="030F0702030302020204" pitchFamily="66" charset="0"/>
                <a:cs typeface="Arial" panose="020B0604020202020204" pitchFamily="34" charset="0"/>
              </a:rPr>
              <a:t>, Miss Morgan and Mr French</a:t>
            </a:r>
          </a:p>
          <a:p>
            <a:pPr marL="0" indent="0">
              <a:buNone/>
            </a:pPr>
            <a:r>
              <a:rPr lang="en-GB" sz="3000" dirty="0">
                <a:latin typeface="Comic Sans MS" panose="030F0702030302020204" pitchFamily="66" charset="0"/>
                <a:cs typeface="Arial" panose="020B0604020202020204" pitchFamily="34" charset="0"/>
              </a:rPr>
              <a:t>PPA Cover – Miss Harris (1B) and Mrs Turner (1W)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155005" y="686210"/>
            <a:ext cx="9036995" cy="9269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8000" b="1" dirty="0">
                <a:latin typeface="SassoonPrimaryInfant" pitchFamily="2" charset="0"/>
                <a:cs typeface="Arial" panose="020B0604020202020204" pitchFamily="34" charset="0"/>
              </a:rPr>
              <a:t>Welcome to Year 1</a:t>
            </a:r>
          </a:p>
        </p:txBody>
      </p:sp>
    </p:spTree>
    <p:extLst>
      <p:ext uri="{BB962C8B-B14F-4D97-AF65-F5344CB8AC3E}">
        <p14:creationId xmlns:p14="http://schemas.microsoft.com/office/powerpoint/2010/main" val="2842343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219"/>
    </mc:Choice>
    <mc:Fallback xmlns="">
      <p:transition spd="slow" advTm="2521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88831" y="1358719"/>
            <a:ext cx="10820400" cy="58212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                                      </a:t>
            </a:r>
            <a:r>
              <a:rPr lang="en-GB" sz="3200" u="sng" dirty="0">
                <a:latin typeface="Comic Sans MS" panose="030F0702030302020204" pitchFamily="66" charset="0"/>
                <a:cs typeface="Arial" panose="020B0604020202020204" pitchFamily="34" charset="0"/>
              </a:rPr>
              <a:t>PSHE/P4C</a:t>
            </a: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We will continue to enjoy circle time activities as a class</a:t>
            </a: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We will continue to focus on new beginnings, relationships with family and friends, kindness and anti-bullying</a:t>
            </a: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We will also begin to conduct philosophical enquiries where we will think and reason as a group</a:t>
            </a:r>
          </a:p>
        </p:txBody>
      </p:sp>
    </p:spTree>
    <p:extLst>
      <p:ext uri="{BB962C8B-B14F-4D97-AF65-F5344CB8AC3E}">
        <p14:creationId xmlns:p14="http://schemas.microsoft.com/office/powerpoint/2010/main" val="876171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303"/>
    </mc:Choice>
    <mc:Fallback xmlns="">
      <p:transition spd="slow" advTm="32303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03579" y="931016"/>
            <a:ext cx="10820400" cy="58212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                                            </a:t>
            </a:r>
            <a:r>
              <a:rPr lang="en-GB" sz="3200" u="sng" dirty="0">
                <a:latin typeface="Comic Sans MS" panose="030F0702030302020204" pitchFamily="66" charset="0"/>
                <a:cs typeface="Arial" panose="020B0604020202020204" pitchFamily="34" charset="0"/>
              </a:rPr>
              <a:t>PE</a:t>
            </a: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1HT – PE on a Monday and Thursday</a:t>
            </a: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1W – PE on a Monday and Forest School on Friday</a:t>
            </a: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1B – PE on a Tuesday and Friday</a:t>
            </a: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This term we will be using the outdoors to participate in athletic activities – relays with bean bags, team games and throwing and catching</a:t>
            </a: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We are also focusing on the social aspect of Real PE – taking turns, praising and encouraging others</a:t>
            </a: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We will also be learning new ways of travelling and rolling in gymnastics, working towards creating a sequence.</a:t>
            </a: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Forest School for 1HT in Spring 1 and 1B in Autumn 2 </a:t>
            </a:r>
          </a:p>
        </p:txBody>
      </p:sp>
    </p:spTree>
    <p:extLst>
      <p:ext uri="{BB962C8B-B14F-4D97-AF65-F5344CB8AC3E}">
        <p14:creationId xmlns:p14="http://schemas.microsoft.com/office/powerpoint/2010/main" val="3657252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46379" y="1103116"/>
            <a:ext cx="10820400" cy="5821252"/>
          </a:xfrm>
        </p:spPr>
        <p:txBody>
          <a:bodyPr/>
          <a:lstStyle/>
          <a:p>
            <a:pPr marL="0" indent="0">
              <a:buNone/>
            </a:pPr>
            <a:r>
              <a:rPr lang="en-GB" sz="4000" dirty="0">
                <a:latin typeface="SassoonPrimaryInfant" pitchFamily="2" charset="0"/>
                <a:cs typeface="Arial" panose="020B0604020202020204" pitchFamily="34" charset="0"/>
              </a:rPr>
              <a:t>                               </a:t>
            </a:r>
            <a:r>
              <a:rPr lang="en-GB" sz="4000" u="sng" dirty="0">
                <a:latin typeface="Comic Sans MS" panose="030F0702030302020204" pitchFamily="66" charset="0"/>
                <a:cs typeface="Arial" panose="020B0604020202020204" pitchFamily="34" charset="0"/>
              </a:rPr>
              <a:t>ICT</a:t>
            </a:r>
            <a:endParaRPr lang="en-GB" sz="3500" u="sng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Coding with </a:t>
            </a:r>
            <a:r>
              <a:rPr lang="en-GB" sz="3200" dirty="0" err="1">
                <a:latin typeface="Comic Sans MS" panose="030F0702030302020204" pitchFamily="66" charset="0"/>
                <a:cs typeface="Arial" panose="020B0604020202020204" pitchFamily="34" charset="0"/>
              </a:rPr>
              <a:t>BeeBots</a:t>
            </a:r>
            <a:endParaRPr lang="en-GB" sz="32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endParaRPr lang="en-US" sz="32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endParaRPr lang="en-GB" sz="32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Then, coding using Espresso on iPads</a:t>
            </a:r>
          </a:p>
        </p:txBody>
      </p:sp>
      <p:pic>
        <p:nvPicPr>
          <p:cNvPr id="1026" name="Picture 2" descr="TTS Rechargeable Bee-Bot Class Bundle - 6x Bee-Bots &amp; Docking Station  EL00396 | Primary ICT">
            <a:extLst>
              <a:ext uri="{FF2B5EF4-FFF2-40B4-BE49-F238E27FC236}">
                <a16:creationId xmlns:a16="http://schemas.microsoft.com/office/drawing/2014/main" xmlns="" id="{B96E0061-FF5F-467A-8F48-06A5F29DE9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696" y="128587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7949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968"/>
    </mc:Choice>
    <mc:Fallback xmlns="">
      <p:transition spd="slow" advTm="24968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88831" y="1358719"/>
            <a:ext cx="10820400" cy="58212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>
                <a:latin typeface="Comic Sans MS" panose="030F0702030302020204" pitchFamily="66" charset="0"/>
              </a:rPr>
              <a:t>                                    </a:t>
            </a:r>
            <a:r>
              <a:rPr lang="en-GB" sz="3200" u="sng" dirty="0">
                <a:latin typeface="Comic Sans MS" panose="030F0702030302020204" pitchFamily="66" charset="0"/>
                <a:cs typeface="Arial" panose="020B0604020202020204" pitchFamily="34" charset="0"/>
              </a:rPr>
              <a:t>Homework</a:t>
            </a: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Support with reading books at home. Please ensure you write in the yellow reading diary</a:t>
            </a: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Phonics weekly spellings. Will be sent home Thursday ready for the spelling test the following Thursday</a:t>
            </a: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Alternating Maths, English and Theme homework to support their targets in class (starting this week)</a:t>
            </a: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If their books need changing their book bags go into the ‘books to be changed’ box. Otherwise, they go into their coloured drawers.</a:t>
            </a:r>
          </a:p>
          <a:p>
            <a:pPr marL="0" indent="0">
              <a:buNone/>
            </a:pPr>
            <a:endParaRPr lang="en-GB" sz="3200" dirty="0">
              <a:latin typeface="SassoonPrimaryInfant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225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024"/>
    </mc:Choice>
    <mc:Fallback xmlns="">
      <p:transition spd="slow" advTm="37024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88831" y="1358719"/>
            <a:ext cx="10820400" cy="58212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                                      </a:t>
            </a:r>
            <a:r>
              <a:rPr lang="en-GB" sz="3200" u="sng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UN</a:t>
            </a:r>
            <a:r>
              <a:rPr lang="en-GB" sz="3200" u="sng" dirty="0">
                <a:solidFill>
                  <a:srgbClr val="FFFF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I</a:t>
            </a:r>
            <a:r>
              <a:rPr lang="en-GB" sz="3200" u="sng" dirty="0">
                <a:solidFill>
                  <a:srgbClr val="00B05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</a:t>
            </a:r>
            <a:r>
              <a:rPr lang="en-GB" sz="3200" u="sng" dirty="0">
                <a:solidFill>
                  <a:srgbClr val="00B0F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</a:t>
            </a:r>
            <a:r>
              <a:rPr lang="en-GB" sz="3200" u="sng" dirty="0">
                <a:solidFill>
                  <a:srgbClr val="7030A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</a:t>
            </a:r>
            <a:endParaRPr lang="en-GB" sz="3200" u="sng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BCPA value the development of the whole child and supporting other life skills.</a:t>
            </a: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The acronym UNITED stands for:</a:t>
            </a:r>
          </a:p>
          <a:p>
            <a:pPr marL="0" indent="0">
              <a:buNone/>
            </a:pP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Undertaking investigations</a:t>
            </a:r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, </a:t>
            </a:r>
            <a:r>
              <a:rPr lang="en-GB" sz="3200" dirty="0">
                <a:solidFill>
                  <a:srgbClr val="FFC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information gathering, </a:t>
            </a:r>
            <a:r>
              <a:rPr lang="en-GB" sz="3200" dirty="0">
                <a:solidFill>
                  <a:srgbClr val="00B05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team work, </a:t>
            </a:r>
            <a:r>
              <a:rPr lang="en-GB" sz="3200" dirty="0">
                <a:solidFill>
                  <a:srgbClr val="00B0F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evaluation</a:t>
            </a:r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 and </a:t>
            </a:r>
            <a:r>
              <a:rPr lang="en-GB" sz="3200" dirty="0">
                <a:solidFill>
                  <a:srgbClr val="7030A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determination.</a:t>
            </a: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We will embed these skills at every opportunity. </a:t>
            </a:r>
          </a:p>
        </p:txBody>
      </p:sp>
    </p:spTree>
    <p:extLst>
      <p:ext uri="{BB962C8B-B14F-4D97-AF65-F5344CB8AC3E}">
        <p14:creationId xmlns:p14="http://schemas.microsoft.com/office/powerpoint/2010/main" val="1435772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88831" y="1358719"/>
            <a:ext cx="10820400" cy="58212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>
                <a:latin typeface="SassoonPrimaryInfant" pitchFamily="2" charset="0"/>
              </a:rPr>
              <a:t>                                    </a:t>
            </a:r>
            <a:r>
              <a:rPr lang="en-GB" sz="3200" u="sng" dirty="0">
                <a:latin typeface="Comic Sans MS" panose="030F0702030302020204" pitchFamily="66" charset="0"/>
                <a:cs typeface="Arial" panose="020B0604020202020204" pitchFamily="34" charset="0"/>
              </a:rPr>
              <a:t>Class </a:t>
            </a:r>
            <a:r>
              <a:rPr lang="en-GB" sz="3200" u="sng" dirty="0" err="1">
                <a:latin typeface="Comic Sans MS" panose="030F0702030302020204" pitchFamily="66" charset="0"/>
                <a:cs typeface="Arial" panose="020B0604020202020204" pitchFamily="34" charset="0"/>
              </a:rPr>
              <a:t>DoJo</a:t>
            </a:r>
            <a:endParaRPr lang="en-GB" sz="3200" u="sng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Sign up to see how many house points your child is achieving</a:t>
            </a: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Notifications of when your child achieves GOLD</a:t>
            </a: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To share any WOW moments that have happened outside of school. </a:t>
            </a: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Any other communication please contact the office.</a:t>
            </a:r>
          </a:p>
        </p:txBody>
      </p:sp>
    </p:spTree>
    <p:extLst>
      <p:ext uri="{BB962C8B-B14F-4D97-AF65-F5344CB8AC3E}">
        <p14:creationId xmlns:p14="http://schemas.microsoft.com/office/powerpoint/2010/main" val="3564355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814"/>
    </mc:Choice>
    <mc:Fallback xmlns="">
      <p:transition spd="slow" advTm="41814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558" y="1460464"/>
            <a:ext cx="10820400" cy="40241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5000" dirty="0">
                <a:latin typeface="Comic Sans MS" panose="030F0702030302020204" pitchFamily="66" charset="0"/>
                <a:cs typeface="Arial" panose="020B0604020202020204" pitchFamily="34" charset="0"/>
              </a:rPr>
              <a:t>Thank you </a:t>
            </a:r>
            <a:r>
              <a:rPr lang="en-GB" sz="5000" dirty="0">
                <a:latin typeface="Comic Sans MS" panose="030F0702030302020204" pitchFamily="66" charset="0"/>
                <a:cs typeface="Arial" panose="020B0604020202020204" pitchFamily="34" charset="0"/>
                <a:sym typeface="Wingdings" panose="05000000000000000000" pitchFamily="2" charset="2"/>
              </a:rPr>
              <a:t> </a:t>
            </a:r>
            <a:endParaRPr lang="en-GB" sz="50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400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282"/>
    </mc:Choice>
    <mc:Fallback xmlns="">
      <p:transition spd="slow" advTm="1728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34350" y="0"/>
            <a:ext cx="6128588" cy="16144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dirty="0"/>
              <a:t>                                        </a:t>
            </a:r>
            <a:r>
              <a:rPr lang="en-GB" sz="4000" u="sng" dirty="0">
                <a:latin typeface="Comic Sans MS" panose="030F0702030302020204" pitchFamily="66" charset="0"/>
                <a:cs typeface="Arial" panose="020B0604020202020204" pitchFamily="34" charset="0"/>
              </a:rPr>
              <a:t>Our Class Timetables</a:t>
            </a:r>
          </a:p>
          <a:p>
            <a:endParaRPr lang="en-GB" sz="1600" dirty="0">
              <a:latin typeface="CCW Cursive Writing 19" panose="03050602040000000000" pitchFamily="66" charset="0"/>
            </a:endParaRPr>
          </a:p>
          <a:p>
            <a:endParaRPr lang="en-GB" sz="2000" dirty="0">
              <a:latin typeface="CCW Cursive Writing 19" panose="03050602040000000000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766" y="1365504"/>
            <a:ext cx="3824616" cy="25619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9190" y="4239116"/>
            <a:ext cx="4060928" cy="26188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98644" y="1284655"/>
            <a:ext cx="4164532" cy="272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158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347"/>
    </mc:Choice>
    <mc:Fallback xmlns="">
      <p:transition spd="slow" advTm="2034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47163" y="1022234"/>
            <a:ext cx="10820400" cy="55817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200" dirty="0">
                <a:latin typeface="SassoonPrimaryInfant" pitchFamily="2" charset="0"/>
                <a:cs typeface="Arial" panose="020B0604020202020204" pitchFamily="34" charset="0"/>
              </a:rPr>
              <a:t>                            </a:t>
            </a:r>
            <a:r>
              <a:rPr lang="en-GB" sz="3200" u="sng" dirty="0">
                <a:latin typeface="Comic Sans MS" panose="030F0702030302020204" pitchFamily="66" charset="0"/>
                <a:cs typeface="Arial" panose="020B0604020202020204" pitchFamily="34" charset="0"/>
              </a:rPr>
              <a:t>The beginning of Year 1</a:t>
            </a: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The children have had a brilliant start to Year 1.</a:t>
            </a: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We began the first full week working through various assessments to ensure our planning is tailored to the children needs.</a:t>
            </a: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The children have had PSHE lessons in which they have had to think about what would make the perfect learning environment and created class rules for them all to follow</a:t>
            </a: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It has been a great opportunity to get to know the children more and allow them to settle into their new classrooms.</a:t>
            </a:r>
          </a:p>
          <a:p>
            <a:endParaRPr lang="en-GB" sz="2800" dirty="0">
              <a:latin typeface="CCW Cursive Writing 19" panose="03050602040000000000" pitchFamily="66" charset="0"/>
            </a:endParaRPr>
          </a:p>
          <a:p>
            <a:endParaRPr lang="en-GB" sz="3000" dirty="0">
              <a:latin typeface="CCW Cursive Writing 19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827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295"/>
    </mc:Choice>
    <mc:Fallback xmlns="">
      <p:transition spd="slow" advTm="39295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82771" y="1036748"/>
            <a:ext cx="10820400" cy="58212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u="sng" dirty="0">
                <a:latin typeface="Comic Sans MS" panose="030F0702030302020204" pitchFamily="66" charset="0"/>
                <a:cs typeface="Arial" panose="020B0604020202020204" pitchFamily="34" charset="0"/>
              </a:rPr>
              <a:t>Maths</a:t>
            </a: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Teacher’s assess children before teaching the Y1 curriculum objectives</a:t>
            </a: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Work is set specifically for the children’s needs and we work through them at a pace appropriate to them</a:t>
            </a: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Maths Targets in Autumn Term will include: Place value, addition, subtraction, money, 2D and 3D shapes</a:t>
            </a:r>
          </a:p>
        </p:txBody>
      </p:sp>
    </p:spTree>
    <p:extLst>
      <p:ext uri="{BB962C8B-B14F-4D97-AF65-F5344CB8AC3E}">
        <p14:creationId xmlns:p14="http://schemas.microsoft.com/office/powerpoint/2010/main" val="106414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667"/>
    </mc:Choice>
    <mc:Fallback xmlns="">
      <p:transition spd="slow" advTm="40667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27842" y="1036748"/>
            <a:ext cx="10820400" cy="58212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>
                <a:latin typeface="SassoonPrimaryInfant" pitchFamily="2" charset="0"/>
                <a:cs typeface="Arial" panose="020B0604020202020204" pitchFamily="34" charset="0"/>
              </a:rPr>
              <a:t>      </a:t>
            </a:r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                                 </a:t>
            </a:r>
            <a:r>
              <a:rPr lang="en-GB" sz="3200" u="sng" dirty="0">
                <a:latin typeface="Comic Sans MS" panose="030F0702030302020204" pitchFamily="66" charset="0"/>
                <a:cs typeface="Arial" panose="020B0604020202020204" pitchFamily="34" charset="0"/>
              </a:rPr>
              <a:t>Phonics</a:t>
            </a:r>
            <a:endParaRPr lang="en-GB" sz="32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We have assessed the sounds the children know and are currently revisiting some sounds </a:t>
            </a: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We will be teaching in sound families so will have a sound of the week for children to explore</a:t>
            </a: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Spelling tests (5 sound of the week and 5 common exception words) will be every Thursday</a:t>
            </a: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Spelling books will be kept in book bags</a:t>
            </a: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These will start in a couple of weeks</a:t>
            </a:r>
          </a:p>
          <a:p>
            <a:pPr marL="0" indent="0">
              <a:buNone/>
            </a:pPr>
            <a:endParaRPr lang="en-GB" sz="2800" dirty="0">
              <a:latin typeface="CCW Cursive Writing 19" panose="03050602040000000000" pitchFamily="66" charset="0"/>
            </a:endParaRPr>
          </a:p>
          <a:p>
            <a:endParaRPr lang="en-GB" sz="2800" dirty="0">
              <a:latin typeface="CCW Cursive Writing 19" panose="03050602040000000000" pitchFamily="66" charset="0"/>
            </a:endParaRPr>
          </a:p>
          <a:p>
            <a:endParaRPr lang="en-GB" sz="3000" dirty="0">
              <a:latin typeface="CCW Cursive Writing 19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518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471"/>
    </mc:Choice>
    <mc:Fallback xmlns="">
      <p:transition spd="slow" advTm="4647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970468" y="792049"/>
            <a:ext cx="10076644" cy="58212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200" dirty="0">
                <a:latin typeface="Comic Sans MS" panose="030F0702030302020204" pitchFamily="66" charset="0"/>
              </a:rPr>
              <a:t>                           </a:t>
            </a:r>
            <a:r>
              <a:rPr lang="en-GB" sz="3200" u="sng" dirty="0">
                <a:latin typeface="Comic Sans MS" panose="030F0702030302020204" pitchFamily="66" charset="0"/>
                <a:cs typeface="Arial" panose="020B0604020202020204" pitchFamily="34" charset="0"/>
              </a:rPr>
              <a:t>Phonics Screening Check</a:t>
            </a: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Your child will have a phonics screening check in June. This is a national test set by the government.</a:t>
            </a: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There will more information and support packs sent home nearer the time.</a:t>
            </a: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They will be assessed on their ability to segment and blend real and pseudo/nonsense words.</a:t>
            </a: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You will be given a copy of their results in your child’s report in the summer.</a:t>
            </a: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The children will be familiar with these tests, as we will do several practise ones throughout the year.</a:t>
            </a:r>
          </a:p>
          <a:p>
            <a:endParaRPr lang="en-GB" sz="2400" dirty="0">
              <a:latin typeface="CCW Cursive Writing 19" panose="03050602040000000000" pitchFamily="66" charset="0"/>
            </a:endParaRPr>
          </a:p>
        </p:txBody>
      </p:sp>
      <p:pic>
        <p:nvPicPr>
          <p:cNvPr id="4" name="Picture 7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582" y="1167130"/>
            <a:ext cx="1855304" cy="270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3975094"/>
            <a:ext cx="2017615" cy="2882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8637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033"/>
    </mc:Choice>
    <mc:Fallback xmlns="">
      <p:transition spd="slow" advTm="29033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76291" y="688812"/>
            <a:ext cx="10820400" cy="58212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3200" dirty="0">
                <a:latin typeface="Comic Sans MS" panose="030F0702030302020204" pitchFamily="66" charset="0"/>
              </a:rPr>
              <a:t>                                    </a:t>
            </a:r>
            <a:r>
              <a:rPr lang="en-GB" sz="3200" u="sng" dirty="0">
                <a:latin typeface="Comic Sans MS" panose="030F0702030302020204" pitchFamily="66" charset="0"/>
                <a:cs typeface="Arial" panose="020B0604020202020204" pitchFamily="34" charset="0"/>
              </a:rPr>
              <a:t>English</a:t>
            </a:r>
            <a:endParaRPr lang="en-GB" sz="32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Learn a text through “talk 4 writing”</a:t>
            </a: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Orally rehearse the text with actions to help internalise</a:t>
            </a: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Learn skills from the model text and use them in our own writing</a:t>
            </a: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Respond to feedback – both verbal and SPAG marking</a:t>
            </a: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Innovate the text</a:t>
            </a: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Poetry, story (journey/quest and defeating the monster), non-fiction (instructions and non-chronological report).</a:t>
            </a: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Embed basic skills such as handwriting, punctuation, use of sounds/spelling.</a:t>
            </a:r>
          </a:p>
          <a:p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732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40346" y="1036748"/>
            <a:ext cx="10820400" cy="50157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3200" dirty="0">
                <a:latin typeface="Comic Sans MS" panose="030F0702030302020204" pitchFamily="66" charset="0"/>
              </a:rPr>
              <a:t>                                    </a:t>
            </a:r>
            <a:r>
              <a:rPr lang="en-GB" sz="3200" u="sng" dirty="0">
                <a:latin typeface="Comic Sans MS" panose="030F0702030302020204" pitchFamily="66" charset="0"/>
                <a:cs typeface="Arial" panose="020B0604020202020204" pitchFamily="34" charset="0"/>
              </a:rPr>
              <a:t>Reading</a:t>
            </a: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1:1 with Teacher/TA</a:t>
            </a: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Extra with volunteers</a:t>
            </a: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Will focus on using sounds to decode words</a:t>
            </a: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Deepen children’s understanding of the texts they are reading</a:t>
            </a: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Linked to this, children may be encouraged to keep a book they have read to concentrate on answering questions about it.</a:t>
            </a: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In the new year we will begin reciprocal reading/“book club!”</a:t>
            </a:r>
          </a:p>
        </p:txBody>
      </p:sp>
    </p:spTree>
    <p:extLst>
      <p:ext uri="{BB962C8B-B14F-4D97-AF65-F5344CB8AC3E}">
        <p14:creationId xmlns:p14="http://schemas.microsoft.com/office/powerpoint/2010/main" val="3075488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88831" y="882200"/>
            <a:ext cx="10820400" cy="58212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>
                <a:latin typeface="SassoonPrimaryInfant" pitchFamily="2" charset="0"/>
                <a:cs typeface="Arial" panose="020B0604020202020204" pitchFamily="34" charset="0"/>
              </a:rPr>
              <a:t>                        </a:t>
            </a:r>
            <a:r>
              <a:rPr lang="en-GB" sz="4000" u="sng" dirty="0">
                <a:latin typeface="Comic Sans MS" panose="030F0702030302020204" pitchFamily="66" charset="0"/>
                <a:cs typeface="Arial" panose="020B0604020202020204" pitchFamily="34" charset="0"/>
              </a:rPr>
              <a:t>3D Curriculum</a:t>
            </a: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Attack and </a:t>
            </a:r>
            <a:r>
              <a:rPr lang="en-GB" sz="3200" dirty="0" err="1">
                <a:latin typeface="Comic Sans MS" panose="030F0702030302020204" pitchFamily="66" charset="0"/>
                <a:cs typeface="Arial" panose="020B0604020202020204" pitchFamily="34" charset="0"/>
              </a:rPr>
              <a:t>Defense</a:t>
            </a:r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 – Year One focus “Remembrance”</a:t>
            </a: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Engaging, fun and exciting!</a:t>
            </a: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Knowledge based against the Year 1 curriculum</a:t>
            </a:r>
          </a:p>
          <a:p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Learning about Remembrance Day, Animals and Humans in Science. Creating their own clay Poppies and exploring different faiths in RE.</a:t>
            </a:r>
            <a:endParaRPr lang="en-GB" sz="3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722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698"/>
    </mc:Choice>
    <mc:Fallback xmlns="">
      <p:transition spd="slow" advTm="21698"/>
    </mc:Fallback>
  </mc:AlternateContent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820</TotalTime>
  <Words>905</Words>
  <Application>Microsoft Office PowerPoint</Application>
  <PresentationFormat>Widescreen</PresentationFormat>
  <Paragraphs>114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CCW Cursive Writing 19</vt:lpstr>
      <vt:lpstr>Century Gothic</vt:lpstr>
      <vt:lpstr>Comic Sans MS</vt:lpstr>
      <vt:lpstr>SassoonPrimaryInfant</vt:lpstr>
      <vt:lpstr>Wingdings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Rayton</dc:creator>
  <cp:lastModifiedBy>Hannah Turner</cp:lastModifiedBy>
  <cp:revision>75</cp:revision>
  <cp:lastPrinted>2020-09-24T12:22:54Z</cp:lastPrinted>
  <dcterms:created xsi:type="dcterms:W3CDTF">2016-09-08T12:50:28Z</dcterms:created>
  <dcterms:modified xsi:type="dcterms:W3CDTF">2021-09-23T08:36:48Z</dcterms:modified>
</cp:coreProperties>
</file>